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8" r:id="rId11"/>
    <p:sldId id="265" r:id="rId12"/>
    <p:sldId id="266" r:id="rId13"/>
    <p:sldId id="267" r:id="rId14"/>
    <p:sldId id="273" r:id="rId15"/>
    <p:sldId id="269" r:id="rId16"/>
    <p:sldId id="270" r:id="rId17"/>
    <p:sldId id="272" r:id="rId18"/>
    <p:sldId id="271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ru-RU" sz="2000" smtClean="0"/>
              <a:t>Вставка рисунка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4FEB852-3A8A-4DFE-87F6-0790798631E1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859E8DD0-5D7C-48BC-98F7-EA90669C26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Русская литература конца XIX - начала XX века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Традиции и новаторство.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4797151"/>
          </a:xfrm>
        </p:spPr>
        <p:txBody>
          <a:bodyPr>
            <a:noAutofit/>
          </a:bodyPr>
          <a:lstStyle/>
          <a:p>
            <a:r>
              <a:rPr lang="ru-RU" sz="1600" dirty="0" smtClean="0"/>
              <a:t>Другая группа деятелей культуры культивировала к идею духовной революции. Поводом для этого стало убийство Александра II 1 марта 1881 года и поражение революции 1905 года. Философы и художники призывали к внутреннему совершенствованию человека. В национальных особенностях русского народа они искали способы преодоления кризиса позитивизма, чья философия получила распространение в начале XX века. В своих исканиях они стремились найти новые пути развития, способные преобразовать не только Европу, но и весь мир.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это же время происходит невероятный, необычайно яркий взлет </a:t>
            </a:r>
            <a:r>
              <a:rPr lang="ru-RU" sz="1600" b="1" dirty="0" smtClean="0">
                <a:solidFill>
                  <a:srgbClr val="C00000"/>
                </a:solidFill>
              </a:rPr>
              <a:t>русской религиозно-философской мысли. В 1909 году группа философов и религиозных публицистов, в числе которых были Н. Бердяев, С. Булгаков и др., выпустила философско-публицистический сборник "Вехи", чья роль в интеллектуальной истории России XX века неоценима. "Вехи" и сегодня кажутся нам как бы присланными из будущего", - именно так скажет о них другой великий мыслитель и правдоискатель Александр Солженицын. </a:t>
            </a:r>
            <a:r>
              <a:rPr lang="ru-RU" sz="1600" dirty="0" smtClean="0"/>
              <a:t>«</a:t>
            </a:r>
          </a:p>
          <a:p>
            <a:endParaRPr lang="ru-RU" sz="1600" dirty="0" smtClean="0"/>
          </a:p>
          <a:p>
            <a:r>
              <a:rPr lang="ru-RU" sz="1600" dirty="0" smtClean="0"/>
              <a:t>Вехи" раскрыли опасность бездумного служения каким бы то ни было теоретическим установкам, обнажив моральную недопустимость веры в универсальную значимость общественных идеалов. В свою очередь они подвергли критике естественную слабость революционного пути, подчеркнув его опасность для русского народа. </a:t>
            </a:r>
          </a:p>
          <a:p>
            <a:r>
              <a:rPr lang="ru-RU" sz="1600" dirty="0" smtClean="0"/>
              <a:t>Однако слепота общества оказалась куда страшнее.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22530" name="Picture 2" descr="D:\Мои программы\Новый диск\Энциклопедия русской литературы\data\img\images\2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486274"/>
            <a:ext cx="1809750" cy="23717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9832" y="6093296"/>
            <a:ext cx="3565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Николай Александрович Бердяев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Первая Мировая война </a:t>
            </a:r>
            <a:r>
              <a:rPr lang="ru-RU" dirty="0" smtClean="0"/>
              <a:t>обернулась для страны катастрофой, подтолкнув ее к неминуемой революции. Февраль 1917 года и последовавшее за ним безвластие привело к </a:t>
            </a:r>
            <a:r>
              <a:rPr lang="ru-RU" b="1" dirty="0" smtClean="0">
                <a:solidFill>
                  <a:srgbClr val="C00000"/>
                </a:solidFill>
              </a:rPr>
              <a:t>Октябрьскому перевороту. </a:t>
            </a:r>
            <a:r>
              <a:rPr lang="ru-RU" dirty="0" smtClean="0"/>
              <a:t>В результате Россия обрела совсем другое лицо.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протяжении конца XIX - начала XX века </a:t>
            </a:r>
            <a:r>
              <a:rPr lang="ru-RU" b="1" dirty="0" smtClean="0">
                <a:solidFill>
                  <a:srgbClr val="C00000"/>
                </a:solidFill>
              </a:rPr>
              <a:t>главным фоном литературного развития были трагические социальные противоречия, а также двойственное сочетание трудно протекавшей экономической модернизации и революционного движения.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Быстрыми темпами происходили изменения в науке, менялись философские представления о мире и человеке, бурно развивались близкие к литературе искусства. Научные и философские взгляды в определенные этапы истории культуры кардинально влияют на творцов слова, которые стремились отразить парадоксы времени в своих произведениях.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Кризис исторических представлений выразился в утрате универсальной точки отсчета, того или иного мировоззренческого фундамента. Недаром великий немецкий философ и филолог </a:t>
            </a:r>
            <a:r>
              <a:rPr lang="ru-RU" sz="2000" b="1" dirty="0" smtClean="0">
                <a:solidFill>
                  <a:srgbClr val="C00000"/>
                </a:solidFill>
              </a:rPr>
              <a:t>Ф. Ницше произнес свою ключевую фразу: "Бог умер". Она говорит об исчезновении прочной мировоззренческой опоры, обозначая наступление эры релятивизма, когда кризис веры в единство миропорядка достигает своей кульминации.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Этот кризис во многом способствовал поискам русской философской мысли, переживавшей в тот период небывалый расцвет. </a:t>
            </a:r>
            <a:r>
              <a:rPr lang="ru-RU" sz="2000" b="1" dirty="0" smtClean="0">
                <a:solidFill>
                  <a:srgbClr val="C00000"/>
                </a:solidFill>
              </a:rPr>
              <a:t>В. Соловьев, Л. Шестов, Н. Бердяев, С. Булгаков, В. Розанов </a:t>
            </a:r>
            <a:r>
              <a:rPr lang="ru-RU" sz="2000" dirty="0" smtClean="0"/>
              <a:t>и многие другие философы оказали сильнейшее влияние на развитие разных сфер русской культуры. Кое-кто из них проявил себя и в литературном творчестве. Важным в русской философии того времени было обращение к гносеологической и этической проблематике. </a:t>
            </a:r>
            <a:r>
              <a:rPr lang="ru-RU" sz="2000" b="1" dirty="0" smtClean="0">
                <a:solidFill>
                  <a:srgbClr val="C00000"/>
                </a:solidFill>
              </a:rPr>
              <a:t>Многие мыслители фокусировали свое внимание на духовном мире личности, трактуя жизнь в таких близких литературе категориях, как жизнь и судьба, совесть и любовь, прозрение и заблуждение. Общими усилиями они приводили человека к пониманию многообразия реального, практического и внутреннего, духовного опыта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4006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Кардинально изменились картины художественных направлений и течений. Прежний плавный переход от одной стадии к другой, когда на определенном этапе литературы господствовало какое-нибудь одно направление, ушел в небытие. Теперь разные эстетические системы существовали одновременно.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Параллельно друг с другом развивались </a:t>
            </a:r>
            <a:r>
              <a:rPr lang="ru-RU" sz="2000" b="1" dirty="0" smtClean="0">
                <a:solidFill>
                  <a:srgbClr val="C00000"/>
                </a:solidFill>
              </a:rPr>
              <a:t>реализм и модернизм - самые крупные литературные направления.</a:t>
            </a:r>
            <a:r>
              <a:rPr lang="ru-RU" sz="2000" dirty="0" smtClean="0"/>
              <a:t> Но при этом реализм представлял собой сложный комплекс нескольких "реализмов". Модернизм же отличался крайней внутренней нестабильностью: различные течения и группировки непрерывно трансформировались, возникали и распадались, объединялись и дифференцировались. Литература как бы "</a:t>
            </a:r>
            <a:r>
              <a:rPr lang="ru-RU" sz="2000" dirty="0" err="1" smtClean="0"/>
              <a:t>разручеилась</a:t>
            </a:r>
            <a:r>
              <a:rPr lang="ru-RU" sz="2000" dirty="0" smtClean="0"/>
              <a:t>".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C00000"/>
                </a:solidFill>
              </a:rPr>
              <a:t> Вот почему по отношению к искусству начала XX века классификация явлений на основе "направлений и течений" носит заведомо условный, неабсолютный характер.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>
            <a:noAutofit/>
          </a:bodyPr>
          <a:lstStyle/>
          <a:p>
            <a:r>
              <a:rPr lang="ru-RU" sz="1800" dirty="0" smtClean="0"/>
              <a:t>Специфическая примета культуры рубежа веков - деятельное взаимодействие разнообразных видов искусства. Расцвет переживает в это время театральное искусство. </a:t>
            </a:r>
          </a:p>
          <a:p>
            <a:pPr rtl="0"/>
            <a:r>
              <a:rPr lang="ru-RU" sz="1800" dirty="0" smtClean="0"/>
              <a:t>Открытие в 1898 г. </a:t>
            </a:r>
            <a:r>
              <a:rPr lang="ru-RU" sz="1800" b="1" dirty="0" smtClean="0">
                <a:solidFill>
                  <a:srgbClr val="C00000"/>
                </a:solidFill>
              </a:rPr>
              <a:t>Художественного театра в Москве </a:t>
            </a:r>
            <a:r>
              <a:rPr lang="ru-RU" sz="1800" dirty="0" smtClean="0"/>
              <a:t>стало событием большого культурного значения. 14 октября 1898 г. на сцене театра "Эрмитаж" состоялось первое представление пьесы А.К.Толстого "Царь Федор Иоаннович". В 1902 г. на средства крупнейшего российского мецената С.Т.Морозова было выстроено известное в Москве здание Художественного театра (архитектор Ф.О. </a:t>
            </a:r>
            <a:r>
              <a:rPr lang="ru-RU" sz="1800" dirty="0" err="1" smtClean="0"/>
              <a:t>Шехтель</a:t>
            </a:r>
            <a:r>
              <a:rPr lang="ru-RU" sz="1800" dirty="0" smtClean="0"/>
              <a:t>).</a:t>
            </a:r>
          </a:p>
          <a:p>
            <a:pPr rtl="0"/>
            <a:r>
              <a:rPr lang="ru-RU" sz="1800" dirty="0" smtClean="0"/>
              <a:t>У истоков нового театра стояли </a:t>
            </a:r>
            <a:r>
              <a:rPr lang="ru-RU" sz="1800" b="1" dirty="0" smtClean="0">
                <a:solidFill>
                  <a:srgbClr val="C00000"/>
                </a:solidFill>
              </a:rPr>
              <a:t>К.С.Станиславский и В.И. Немирович-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Данченко. </a:t>
            </a:r>
            <a:r>
              <a:rPr lang="ru-RU" sz="1800" dirty="0" smtClean="0"/>
              <a:t>В своей речи, обращенной к труппе при открытии театра,</a:t>
            </a:r>
            <a:br>
              <a:rPr lang="ru-RU" sz="1800" dirty="0" smtClean="0"/>
            </a:br>
            <a:r>
              <a:rPr lang="ru-RU" sz="1800" dirty="0" smtClean="0"/>
              <a:t>Станиславский особенно подчеркивал необходимость демократизации театра, сближения его с жизнью</a:t>
            </a:r>
          </a:p>
          <a:p>
            <a:endParaRPr lang="ru-RU" sz="1800" dirty="0" smtClean="0"/>
          </a:p>
          <a:p>
            <a:r>
              <a:rPr lang="ru-RU" sz="1800" dirty="0" smtClean="0"/>
              <a:t>Подлинное рождение Художественного, по-настоящему нового театра состоялось при осуществлении постановки </a:t>
            </a:r>
            <a:r>
              <a:rPr lang="ru-RU" sz="1800" b="1" dirty="0" smtClean="0">
                <a:solidFill>
                  <a:srgbClr val="C00000"/>
                </a:solidFill>
              </a:rPr>
              <a:t>чеховской "Чайки" </a:t>
            </a:r>
            <a:r>
              <a:rPr lang="ru-RU" sz="1800" dirty="0" smtClean="0"/>
              <a:t>в декабре 1898 г., которая с тех пор является эмблемой театра. </a:t>
            </a:r>
            <a:r>
              <a:rPr lang="ru-RU" sz="1800" b="1" dirty="0" smtClean="0">
                <a:solidFill>
                  <a:srgbClr val="C00000"/>
                </a:solidFill>
              </a:rPr>
              <a:t>Современная драматургия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Чехова и Горького составила основу его репертуара в первые годы существования.</a:t>
            </a:r>
            <a:r>
              <a:rPr lang="ru-RU" sz="1800" dirty="0" smtClean="0"/>
              <a:t> Принципы сценического искусства, выработанные Художественным театром и являвшиеся частью общей борьбы за новый реализм, оказали большое влияние на театральную жизнь России в целом.</a:t>
            </a: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конце XIX - начале XX века русская литература стала эстетически многослойной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Реализм на рубеже веков оставался масштабным и влиятельным литературным направлением. Так, в эту эпоху жили и творили Толстой и Чехов.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Самыми яркими дарованиями среди новых реалистов обладали писатели, объединившиеся в 1890-е годы в московском кружке "Среда", а в начале 1900-х составившие круг постоянных авторов издательства "Знание", фактическим руководителем был М. Горький. В разные годы в него входили Л. Андреев, И. Бунин, В. Вересаев, Н. Гарин-Михайловский, А. Куприн, И. Шмелев и другие писатели.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Значительное влияние этой группы писателей объяснялось тем, что она в самой полной мере наследовала традиции русского литературного наследия XIX века.</a:t>
            </a:r>
          </a:p>
          <a:p>
            <a:r>
              <a:rPr lang="ru-RU" dirty="0" smtClean="0"/>
              <a:t> Особенно важным для следующего поколения </a:t>
            </a:r>
          </a:p>
          <a:p>
            <a:pPr>
              <a:buNone/>
            </a:pPr>
            <a:r>
              <a:rPr lang="ru-RU" dirty="0" smtClean="0"/>
              <a:t>реалистов оказался опыт </a:t>
            </a:r>
            <a:r>
              <a:rPr lang="ru-RU" b="1" dirty="0" smtClean="0">
                <a:solidFill>
                  <a:srgbClr val="C00000"/>
                </a:solidFill>
              </a:rPr>
              <a:t>А. Чехова.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7650" name="Picture 2" descr="D:\Мои программы\Новый диск\Энциклопедия русской литературы\data\img\images\2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149080"/>
            <a:ext cx="1977313" cy="27089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71800" y="5584022"/>
            <a:ext cx="3130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kern="0" dirty="0">
                <a:solidFill>
                  <a:prstClr val="black"/>
                </a:solidFill>
              </a:rPr>
              <a:t>А.П. Чехов. Ялта. 1903 </a:t>
            </a:r>
            <a:r>
              <a:rPr lang="ru-RU" kern="0" dirty="0" smtClean="0">
                <a:solidFill>
                  <a:prstClr val="black"/>
                </a:solidFill>
              </a:rPr>
              <a:t>г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Темы и герои реалистической литературы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Тематический спектр произведений реалистов рубежа веков, несомненно, шире, в отличие от их предшественников. Для большинства писателей в это время нехарактерно тематическое постоянство. Быстрые перемены в России заставляли их по иному подходить к тематике, вторгаться в ранее заповедные пласты тем.</a:t>
            </a:r>
          </a:p>
          <a:p>
            <a:r>
              <a:rPr lang="ru-RU" sz="2000" dirty="0" smtClean="0"/>
              <a:t>Заметно обновилась в реализме и типология характеров. Внешне писатели следовали традиции: в их произведениях можно было найти легко узнаваемые </a:t>
            </a:r>
            <a:r>
              <a:rPr lang="ru-RU" sz="2000" b="1" dirty="0" smtClean="0">
                <a:solidFill>
                  <a:srgbClr val="C00000"/>
                </a:solidFill>
              </a:rPr>
              <a:t>типы "маленького человека" или интеллигента, пережившего духовную драму. Характеры избавлялись от социологической усредненности, становились разнообразнее по психологическим особенностям и мироощущению. "Пестрота души" </a:t>
            </a:r>
            <a:r>
              <a:rPr lang="ru-RU" sz="2000" dirty="0" smtClean="0"/>
              <a:t>русского человека - постоянный мотив прозы И. Бунина. Он одним из первых в реализме стал использовать в своих произведениях иностранный материал ("Братья", "Сны </a:t>
            </a:r>
            <a:r>
              <a:rPr lang="ru-RU" sz="2000" dirty="0" err="1" smtClean="0"/>
              <a:t>Чанга</a:t>
            </a:r>
            <a:r>
              <a:rPr lang="ru-RU" sz="2000" dirty="0" smtClean="0"/>
              <a:t>", "Господин из Сан-Франциско"). Это же самое стало характерным и для М. Горького, Е. Замятина и других. </a:t>
            </a:r>
          </a:p>
          <a:p>
            <a:pPr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Творчество А. И. Куприна (1870-1938) необычайно широко по разнообразию тематики и человеческих характеров. Герои его повестей и рассказов солдаты, рыбаки, шпионы, грузчики, конокрады, провинциальные музыканты, актеры, циркачи, телеграфисты</a:t>
            </a:r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:\Мои программы\Новый диск\Энциклопедия русской литературы\data\img\images\25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5750"/>
            <a:ext cx="2808312" cy="31172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131840" y="404664"/>
            <a:ext cx="15273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А. Куприн</a:t>
            </a:r>
            <a:endParaRPr lang="ru-RU" dirty="0"/>
          </a:p>
        </p:txBody>
      </p:sp>
      <p:pic>
        <p:nvPicPr>
          <p:cNvPr id="28676" name="Picture 4" descr="D:\Мои программы\Новый диск\Энциклопедия русской литературы\data\img\images\2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329606"/>
            <a:ext cx="2880320" cy="3528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23528" y="609329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И.А. Бунин</a:t>
            </a:r>
            <a:endParaRPr lang="ru-RU" dirty="0"/>
          </a:p>
        </p:txBody>
      </p:sp>
      <p:pic>
        <p:nvPicPr>
          <p:cNvPr id="28678" name="Picture 6" descr="D:\Мои программы\Новый диск\Энциклопедия русской литературы\data\img\images\2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74700"/>
            <a:ext cx="2376264" cy="26550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4211960" y="2708920"/>
            <a:ext cx="189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Евгений Замятин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Жанры и стилевые особенности реалистической прозы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Значительно обновились в начале XX века жанровая система и стилистика реалистической прозы.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Главное место в жанровой иерархии заняли в это время наиболее </a:t>
            </a:r>
            <a:r>
              <a:rPr lang="ru-RU" b="1" dirty="0" smtClean="0">
                <a:solidFill>
                  <a:srgbClr val="C00000"/>
                </a:solidFill>
              </a:rPr>
              <a:t>мобильные рассказ и очерк</a:t>
            </a:r>
            <a:r>
              <a:rPr lang="ru-RU" dirty="0" smtClean="0"/>
              <a:t>. Роман практически исчез из жанрового репертуара реализма, уступив место </a:t>
            </a:r>
            <a:r>
              <a:rPr lang="ru-RU" b="1" dirty="0" smtClean="0">
                <a:solidFill>
                  <a:srgbClr val="C00000"/>
                </a:solidFill>
              </a:rPr>
              <a:t>повести.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Начиная с творчества А. Чехова, в реалистической прозе заметно выросла значимость формальной организации текста. Некоторые приемы и элементы формы получили в художественном строе произведения большую самостоятельность. Так, например, разнообразнее </a:t>
            </a:r>
            <a:r>
              <a:rPr lang="ru-RU" dirty="0" smtClean="0">
                <a:solidFill>
                  <a:srgbClr val="C00000"/>
                </a:solidFill>
              </a:rPr>
              <a:t>использовалась художественная деталь</a:t>
            </a:r>
            <a:r>
              <a:rPr lang="ru-RU" dirty="0" smtClean="0"/>
              <a:t>. В то же время сюжет все чаще утрачивал значение главного композиционного средства и начинал играть подчиненную роль. </a:t>
            </a:r>
          </a:p>
          <a:p>
            <a:pPr>
              <a:buNone/>
            </a:pPr>
            <a:r>
              <a:rPr lang="ru-RU" dirty="0" smtClean="0"/>
              <a:t>В период с 1890 по 1917 год особенно ярко заявили о себе </a:t>
            </a:r>
            <a:r>
              <a:rPr lang="ru-RU" b="1" dirty="0" smtClean="0">
                <a:solidFill>
                  <a:srgbClr val="C00000"/>
                </a:solidFill>
              </a:rPr>
              <a:t>три литературных течения - символизм, акмеизм и футуризм, которые составили основу модернизма как литературного направления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Модернизм в художественной культуре рубежа столетий был сложным явлением. Внутри него можно выделить несколько течений, отличных по своей эстетике и программным установкам (</a:t>
            </a:r>
            <a:r>
              <a:rPr lang="ru-RU" b="1" dirty="0" smtClean="0">
                <a:solidFill>
                  <a:srgbClr val="C00000"/>
                </a:solidFill>
              </a:rPr>
              <a:t>символизм, акмеизм, футуризм, эгофутуризм, кубизм, супрематизм </a:t>
            </a:r>
            <a:r>
              <a:rPr lang="ru-RU" dirty="0" smtClean="0"/>
              <a:t>и т.д.). </a:t>
            </a:r>
          </a:p>
          <a:p>
            <a:r>
              <a:rPr lang="ru-RU" dirty="0" smtClean="0"/>
              <a:t>Но в целом по </a:t>
            </a:r>
            <a:r>
              <a:rPr lang="ru-RU" dirty="0" err="1" smtClean="0"/>
              <a:t>философско</a:t>
            </a:r>
            <a:r>
              <a:rPr lang="ru-RU" dirty="0" smtClean="0"/>
              <a:t>- эстетическим принципам модернистское искусство противостояло реализму, особенно реалистическому искусству ХГХ в.</a:t>
            </a:r>
          </a:p>
          <a:p>
            <a:r>
              <a:rPr lang="ru-RU" dirty="0" smtClean="0"/>
              <a:t> Однако искусство модернизма по своей художественно-нравственной ценности составляет наше богатейшее культурное наследие и прежде всего </a:t>
            </a:r>
            <a:r>
              <a:rPr lang="ru-RU" dirty="0" err="1" smtClean="0"/>
              <a:t>вопло.щает</a:t>
            </a:r>
            <a:r>
              <a:rPr lang="ru-RU" dirty="0" smtClean="0"/>
              <a:t> в себе </a:t>
            </a:r>
            <a:r>
              <a:rPr lang="ru-RU" b="1" dirty="0" smtClean="0">
                <a:solidFill>
                  <a:srgbClr val="C00000"/>
                </a:solidFill>
              </a:rPr>
              <a:t>серебряный век русской культуры.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441680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Литературный процесс рубежа веков во многом определялся общим, для большинства крупных художников стремлением к свободе от эстетической нормативности, к преодолению не только литературных штампов предшествующей эпохи, но и новых художественных канонов, складывавшихся в ближайшем для них литературном окружении. Литературная школа (течение) и творческая индивидуальность - две ключевые категории литературного процесса начала XX века. Для понимания творчества того или иного автора существенно знание ближайшего эстетического контекста - </a:t>
            </a:r>
            <a:r>
              <a:rPr lang="ru-RU" dirty="0" err="1" smtClean="0"/>
              <a:t>контекста</a:t>
            </a:r>
            <a:r>
              <a:rPr lang="ru-RU" dirty="0" smtClean="0"/>
              <a:t> литературного направления или группировки.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4320480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«Вся Греция и Рим питались только литературою: школ, в нашем смысле, вовсе не было! И как возросли.  Литература собственно есть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единственная школа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народа, и она может быть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единственною и достаточною школою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 »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В.Розанов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rozanov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214313"/>
            <a:ext cx="4125913" cy="650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Литературный процесс рубежа веков во многом определялся общим, для большинства крупных художников стремлением к свободе от эстетической нормативности, к преодолению не только литературных штампов предшествующей эпохи, но и новых художественных канонов, складывавшихся в ближайшем для них литературном окружении.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Литературная школа (течение) и творческая индивидуальность </a:t>
            </a:r>
            <a:r>
              <a:rPr lang="ru-RU" dirty="0" smtClean="0"/>
              <a:t>- две ключевые категории литературного процесса начала XX века. Для понимания творчества того или иного автора существенно знание ближайшего эстетического контекста - </a:t>
            </a:r>
            <a:r>
              <a:rPr lang="ru-RU" dirty="0" err="1" smtClean="0"/>
              <a:t>контекста</a:t>
            </a:r>
            <a:r>
              <a:rPr lang="ru-RU" dirty="0" smtClean="0"/>
              <a:t> литературного направления или группировки. 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4214813" y="428625"/>
            <a:ext cx="471487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«Русская литература… всегда была совестью народа. Ее место в общественной жизни страны всегда было почетным и влиятельным. Она воспитывала людей и стремилась к справедливому переустройству жизни». 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Д. Лихачев.</a:t>
            </a:r>
            <a:endParaRPr lang="ru-RU" sz="3200"/>
          </a:p>
        </p:txBody>
      </p:sp>
      <p:pic>
        <p:nvPicPr>
          <p:cNvPr id="3" name="Рисунок 2" descr="Д.Лихачев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28625"/>
            <a:ext cx="369252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0063" y="5286375"/>
            <a:ext cx="328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ndara" pitchFamily="34" charset="0"/>
              </a:rPr>
              <a:t>Д.С.Лихачев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42938"/>
            <a:ext cx="54292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rgbClr val="82231D"/>
                </a:solidFill>
                <a:latin typeface="Times New Roman" pitchFamily="18" charset="0"/>
                <a:cs typeface="Times New Roman" pitchFamily="18" charset="0"/>
              </a:rPr>
              <a:t>Иван Бунин</a:t>
            </a:r>
            <a:endParaRPr lang="ru-RU" sz="2400">
              <a:solidFill>
                <a:srgbClr val="82231D"/>
              </a:solidFill>
            </a:endParaRPr>
          </a:p>
          <a:p>
            <a:pPr algn="ctr" eaLnBrk="0" hangingPunct="0"/>
            <a:r>
              <a:rPr lang="ru-RU" sz="2400" b="1">
                <a:solidFill>
                  <a:srgbClr val="82231D"/>
                </a:solidFill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Молчат гробницы, мумии и кости,—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       Лишь слову жизнь дана: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Из древней тьмы, на мировом погосте,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       Звучат лишь Письмена.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И нет у нас иного достоянья!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       Умейте же беречь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Хоть в меру сил, в дни злобы и страданья,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       Наш дар бессмертный — речь.</a:t>
            </a:r>
            <a:endParaRPr lang="ru-RU" sz="2400"/>
          </a:p>
          <a:p>
            <a:pPr eaLnBrk="0" hangingPunct="0"/>
            <a:endParaRPr lang="ru-RU"/>
          </a:p>
        </p:txBody>
      </p:sp>
      <p:pic>
        <p:nvPicPr>
          <p:cNvPr id="5" name="Рисунок 4" descr="0055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1938" y="571500"/>
            <a:ext cx="36639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ru-RU" dirty="0"/>
              <a:t>Общая характеристика </a:t>
            </a:r>
            <a:r>
              <a:rPr lang="ru-RU" dirty="0" smtClean="0"/>
              <a:t>эпохи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5122912" cy="5328592"/>
          </a:xfrm>
        </p:spPr>
        <p:txBody>
          <a:bodyPr>
            <a:normAutofit fontScale="77500" lnSpcReduction="20000"/>
          </a:bodyPr>
          <a:lstStyle/>
          <a:p>
            <a:pPr rtl="0">
              <a:buNone/>
            </a:pPr>
            <a:r>
              <a:rPr lang="ru-RU" dirty="0" smtClean="0"/>
              <a:t>Первый вопрос, который возникает при обращении к теме "Русская литература XX века" – с какого момента отсчитывать XX век. По календарю, с 1900 – 1901 гг.? Но очевидно, что чисто хронологический рубеж, хотя и значим сам по себе, почти ничего не дает в смысле разграничения эпох. Первый рубеж нового века – революция 1905 года. Но революция прошла, наступило некоторое затишье – вплоть до Первой мировой войны. Об этом времени вспоминала Ахматова в "Поэме без героя":</a:t>
            </a:r>
          </a:p>
          <a:p>
            <a:pPr rtl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А по набережной легендарной</a:t>
            </a:r>
          </a:p>
          <a:p>
            <a:pPr rtl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Приближался не календарный,</a:t>
            </a:r>
          </a:p>
          <a:p>
            <a:pPr rtl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Настоящий двадцатый век… </a:t>
            </a:r>
          </a:p>
          <a:p>
            <a:endParaRPr lang="ru-RU" dirty="0"/>
          </a:p>
        </p:txBody>
      </p:sp>
      <p:pic>
        <p:nvPicPr>
          <p:cNvPr id="7170" name="Picture 2" descr="D:\Мои программы\Новый диск\Энциклопедия русской литературы\data\img\images\2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556792"/>
            <a:ext cx="2580878" cy="38713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3888432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На рубеже эпох иным стало мироощущение человека, понимавшего, что предшествующая эпоха ушла безвозвратно. Совершенно по-другому стали оцениваться социально-экономические и общекультурные перспективы России. Новая эпоха определялась современниками как "пограничная". </a:t>
            </a:r>
          </a:p>
          <a:p>
            <a:r>
              <a:rPr lang="ru-RU" sz="2000" dirty="0" smtClean="0"/>
              <a:t>Становились историей прежние формы быта, труда, общественно-политической организации. Радикально пересматривалась устоявшаяся, казавшаяся прежде неизменной, система духовных ценностей. Неудивительно, что грань эпохи символизировало слово "</a:t>
            </a:r>
            <a:r>
              <a:rPr lang="ru-RU" sz="2000" dirty="0" err="1" smtClean="0"/>
              <a:t>Кризисность</a:t>
            </a:r>
            <a:r>
              <a:rPr lang="ru-RU" sz="2000" dirty="0" smtClean="0"/>
              <a:t>". Это "модное" слово кочевало по страницам публицистических и литературно-критических статей наравне с близкими по значению словами "возрождение", "перелом", "перепутье" и т. п.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146" name="Picture 2" descr="D:\Мои программы\Новый диск\Энциклопедия русской литературы\data\img\images\2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149080"/>
            <a:ext cx="1714500" cy="1905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6309320"/>
            <a:ext cx="2536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Иннокентий Анненский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Художественная литература также не стояла в стороне от общественных страстей. Ее социальная ангажированность отчетливо проявлялась в характерных заголовках произведений - "Без дороги", "На повороте" В. Вересаева, «Закат старого века»</a:t>
            </a:r>
          </a:p>
          <a:p>
            <a:pPr>
              <a:buNone/>
            </a:pPr>
            <a:r>
              <a:rPr lang="ru-RU" dirty="0" smtClean="0"/>
              <a:t>А. </a:t>
            </a:r>
            <a:r>
              <a:rPr lang="ru-RU" dirty="0" err="1" smtClean="0"/>
              <a:t>Амфитеатрова</a:t>
            </a:r>
            <a:r>
              <a:rPr lang="ru-RU" dirty="0" smtClean="0"/>
              <a:t>, "У последней черты" М. Арцыбашева.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С другой стороны большая часть творческой элиты ощущала свою эпоху как время небывалых свершений, где литературе уделялось значительное место в истории страны. Творчество словно отходило на второй план, уступая место мировоззренческой и общественной позиции автора, его связи и участию в</a:t>
            </a:r>
            <a:endParaRPr lang="ru-RU" dirty="0"/>
          </a:p>
        </p:txBody>
      </p:sp>
      <p:pic>
        <p:nvPicPr>
          <p:cNvPr id="5122" name="Picture 2" descr="D:\Мои программы\Новый диск\Энциклопедия русской литературы\data\img\images\2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438649"/>
            <a:ext cx="1809750" cy="24193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987824" y="5877272"/>
            <a:ext cx="2183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Михаил </a:t>
            </a:r>
            <a:r>
              <a:rPr lang="ru-RU" dirty="0" err="1" smtClean="0"/>
              <a:t>Арцебашев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Конец XIX столетия обнажил глубочайшие кризисные явления в экономике Российской Империи.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Реформа 1861 года отнюдь не решила судьбу крестьянства, мечтавшего о "земле и воле". Эта ситуация обусловила появление в России нового революционного учения </a:t>
            </a:r>
            <a:r>
              <a:rPr lang="ru-RU" b="1" dirty="0" smtClean="0">
                <a:solidFill>
                  <a:srgbClr val="C00000"/>
                </a:solidFill>
              </a:rPr>
              <a:t>- марксизма, </a:t>
            </a:r>
            <a:r>
              <a:rPr lang="ru-RU" dirty="0" smtClean="0"/>
              <a:t>делавшего ставку на рост промышленного производства и новый </a:t>
            </a:r>
            <a:r>
              <a:rPr lang="ru-RU" b="1" dirty="0" smtClean="0">
                <a:solidFill>
                  <a:srgbClr val="C00000"/>
                </a:solidFill>
              </a:rPr>
              <a:t>прогрессивный класс - пролетариат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В политике это означало переход к организованной борьбе сплоченных масс, результатом которой должно было стать насильственное свержение государственного строя и установления диктатуры пролетариата. Прежние методы народников-просветителей и народников-террористов окончательно отошли в прошлое. </a:t>
            </a:r>
            <a:r>
              <a:rPr lang="ru-RU" b="1" dirty="0" smtClean="0">
                <a:solidFill>
                  <a:srgbClr val="C00000"/>
                </a:solidFill>
              </a:rPr>
              <a:t>Марксизм предлагал кардинально иной, научный метод, досконально разработанный теоретически. Не случайно "Капитал" и другие работы Карла Маркса стали настольными книгами для многих молодых людей, в помыслах стремившихся построить идеальное "Царство Справедливости".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41764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На рубеже XIX и XX веков мысль о </a:t>
            </a:r>
            <a:r>
              <a:rPr lang="ru-RU" b="1" dirty="0" smtClean="0">
                <a:solidFill>
                  <a:srgbClr val="C00000"/>
                </a:solidFill>
              </a:rPr>
              <a:t>человеке-бунтаре</a:t>
            </a:r>
            <a:r>
              <a:rPr lang="ru-RU" dirty="0" smtClean="0"/>
              <a:t>, человеке-демиурге, способном преобразовать эпоху и изменить ход истории, отражается в философии марксизма. Наиболее ярко это предстает в творчество </a:t>
            </a:r>
            <a:r>
              <a:rPr lang="ru-RU" b="1" dirty="0" smtClean="0">
                <a:solidFill>
                  <a:srgbClr val="C00000"/>
                </a:solidFill>
              </a:rPr>
              <a:t>Максима Горького </a:t>
            </a:r>
            <a:r>
              <a:rPr lang="ru-RU" dirty="0" smtClean="0"/>
              <a:t>и его последователей, настойчиво выдвигавших на первый план Человека с большой буквы, хозяина земли, бесстрашного революционера, бросающего вызов не только общественной несправедливости, но и самому Творцу. </a:t>
            </a:r>
            <a:r>
              <a:rPr lang="ru-RU" b="1" dirty="0" smtClean="0">
                <a:solidFill>
                  <a:srgbClr val="C00000"/>
                </a:solidFill>
              </a:rPr>
              <a:t>Бунтари-герои романов, повестей и пьес писателя ("Фома Гордеев", "Мещане", "Мать") абсолютно и бесповоротно отвергают христианский гуманизм Достоевского и Толстого о страдании и очищении им. </a:t>
            </a:r>
          </a:p>
          <a:p>
            <a:pPr>
              <a:buNone/>
            </a:pPr>
            <a:r>
              <a:rPr lang="ru-RU" dirty="0" smtClean="0"/>
              <a:t>        Горький считал, что революционная деятельность во имя переустройства мира преобразует и обогащает внутренний мир человека. </a:t>
            </a:r>
            <a:endParaRPr lang="ru-RU" dirty="0"/>
          </a:p>
        </p:txBody>
      </p:sp>
      <p:pic>
        <p:nvPicPr>
          <p:cNvPr id="3074" name="Picture 2" descr="D:\Мои программы\Новый диск\Энциклопедия русской литературы\data\img\images\2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848099"/>
            <a:ext cx="2381250" cy="30099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355976" y="530120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Иллюстрация к роману М. Горького "Фома Гордеев"</a:t>
            </a:r>
            <a:br>
              <a:rPr lang="ru-RU" dirty="0" smtClean="0"/>
            </a:br>
            <a:r>
              <a:rPr lang="ru-RU" dirty="0" smtClean="0"/>
              <a:t>Художники </a:t>
            </a:r>
            <a:r>
              <a:rPr lang="ru-RU" dirty="0" err="1" smtClean="0"/>
              <a:t>Кукрыниксы</a:t>
            </a:r>
            <a:r>
              <a:rPr lang="ru-RU" dirty="0" smtClean="0"/>
              <a:t>. 1948-1949 </a:t>
            </a:r>
            <a:r>
              <a:rPr lang="ru-RU" dirty="0" err="1" smtClean="0"/>
              <a:t>гг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7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</Template>
  <TotalTime>58</TotalTime>
  <Words>1235</Words>
  <Application>Microsoft Office PowerPoint</Application>
  <PresentationFormat>Экран (4:3)</PresentationFormat>
  <Paragraphs>58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Тема7</vt:lpstr>
      <vt:lpstr>Русская литература конца XIX - начала XX века</vt:lpstr>
      <vt:lpstr>Презентация PowerPoint</vt:lpstr>
      <vt:lpstr>Презентация PowerPoint</vt:lpstr>
      <vt:lpstr>Презентация PowerPoint</vt:lpstr>
      <vt:lpstr>Общая характеристика эпохи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Темы и герои реалистической литературы</vt:lpstr>
      <vt:lpstr>Презентация PowerPoint</vt:lpstr>
      <vt:lpstr>Жанры и стилевые особенности реалистической прозы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литература конца XIX - начала XX века</dc:title>
  <dc:creator>Татьяна</dc:creator>
  <cp:lastModifiedBy>Administrator</cp:lastModifiedBy>
  <cp:revision>6</cp:revision>
  <dcterms:created xsi:type="dcterms:W3CDTF">2010-09-01T17:39:22Z</dcterms:created>
  <dcterms:modified xsi:type="dcterms:W3CDTF">2024-09-04T20:15:44Z</dcterms:modified>
</cp:coreProperties>
</file>