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1" r:id="rId2"/>
    <p:sldId id="275" r:id="rId3"/>
    <p:sldId id="276" r:id="rId4"/>
    <p:sldId id="278" r:id="rId5"/>
    <p:sldId id="272" r:id="rId6"/>
    <p:sldId id="273" r:id="rId7"/>
    <p:sldId id="283" r:id="rId8"/>
    <p:sldId id="284" r:id="rId9"/>
    <p:sldId id="277" r:id="rId10"/>
    <p:sldId id="274" r:id="rId11"/>
    <p:sldId id="285" r:id="rId12"/>
    <p:sldId id="286" r:id="rId13"/>
  </p:sldIdLst>
  <p:sldSz cx="12192000" cy="6858000"/>
  <p:notesSz cx="6669088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706" autoAdjust="0"/>
  </p:normalViewPr>
  <p:slideViewPr>
    <p:cSldViewPr snapToGrid="0">
      <p:cViewPr>
        <p:scale>
          <a:sx n="80" d="100"/>
          <a:sy n="80" d="100"/>
        </p:scale>
        <p:origin x="-13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5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BADECFF-C1E6-41B7-861F-BE2B26CDAB05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F848B8F-24F3-4766-A59C-71045DA4FEF0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839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Прямая соединительная линия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Группа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Прямая соединительная линия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Группа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Прямая соединительная линия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Прямая соединительная линия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Группа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Группа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Прямая соединительная линия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cxnSp>
        <p:nvCxnSpPr>
          <p:cNvPr id="58" name="Прямая соединительная линия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D30A75-6773-4051-8E3B-50DEBD5B27F5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928C6E-EC50-49F1-B95C-FD73C1D14895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9ED9D4-4098-4CD3-A9A7-C343301264F2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Прямая соединительная линия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Группа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Прямая соединительная линия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Группа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Прямая соединительная линия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Прямая соединительная линия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Прямая соединительная линия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Группа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Прямая соединительная линия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Группа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Прямая соединительная линия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cxnSp>
        <p:nvCxnSpPr>
          <p:cNvPr id="58" name="Прямая соединительная линия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7FFE1D-B4BF-42B3-9799-021BB66D51E4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3AC169-0119-4659-9B73-547F9C11A152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FE940F-5E05-43A4-90CE-E7C7653F1C67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Группа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Прямая соединительная линия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Прямая соединительная линия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Прямая соединительная линия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Прямая соединительная линия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я соединительная линия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единительная линия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Прямая соединительная линия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Прямая соединительная линия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Прямая соединительная линия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Прямая соединительная линия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Группа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Прямая соединительная линия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Прямая соединительная линия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Прямая соединительная линия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Прямая соединительная линия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Прямая соединительная линия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Группа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Прямая соединительная линия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Прямая соединительная линия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Прямая соединительная линия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Прямая соединительная линия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Прямая соединительная линия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Прямая соединительная линия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Прямая соединительная линия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Прямая соединительная линия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Прямая соединительная линия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Прямая соединительная линия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Группа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Прямая соединительная линия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Прямая соединительная линия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Прямая соединительная линия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Прямая соединительная линия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Прямая соединительная линия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Группа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Прямая соединительная линия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Прямая соединительная линия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Прямая соединительная линия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Прямая соединительная линия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Прямая соединительная линия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Прямая соединительная линия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Прямая соединительная линия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Прямая соединительная линия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Прямая соединительная линия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Прямая соединительная линия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Нижний колонтитул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212" name="Дата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01554F-F072-4658-949A-7A94F490DB04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214" name="Номер слайда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Прямая соединительная линия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Группа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Прямая соединительная линия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Группа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Прямая соединительная линия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Прямая соединительная линия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Группа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Прямая соединительная линия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Группа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Прямая соединительная линия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Прямая соединительная линия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Прямая соединительная линия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Прямая соединительная линия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cxnSp>
        <p:nvCxnSpPr>
          <p:cNvPr id="60" name="Прямая соединительная линия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B0BFD1E-E11D-434C-9F87-0B5F0A29CFEC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Прямая соединительная линия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Группа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Прямая соединительная линия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Группа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Прямая соединительная линия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Группа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Прямая соединительная линия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Группа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Прямая соединительная линия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Прямая соединительная линия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Прямая соединительная линия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Прямоугольник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 hasCustomPrompt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 smtClean="0"/>
              <a:t>Щелкните значок, чтобы добавить фото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Группа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Прямая соединительная линия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Группа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Прямая соединительная линия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Прямая соединительная линия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Прямая соединительная линия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Прямая соединительная линия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Прямая соединительная линия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Группа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Прямая соединительная линия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Прямая соединительная линия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Прямая соединительная линия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Прямая соединительная линия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Прямая соединительная линия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Прямая соединительная линия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Прямая соединительная линия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Прямая соединительная линия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Прямая соединительная линия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Прямая соединительная линия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Группа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Прямая соединительная линия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Группа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Прямая соединительная линия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cxnSp>
        <p:nvCxnSpPr>
          <p:cNvPr id="148" name="Прямая соединительная линия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99137652-B7E4-4AE8-853E-9803CAFAAF7E}" type="datetime1">
              <a:rPr lang="ru-RU" smtClean="0"/>
              <a:t>04.09.2024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openxmlformats.org/officeDocument/2006/relationships/image" Target="../media/image78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92.png"/><Relationship Id="rId10" Type="http://schemas.openxmlformats.org/officeDocument/2006/relationships/image" Target="../media/image86.png"/><Relationship Id="rId4" Type="http://schemas.openxmlformats.org/officeDocument/2006/relationships/image" Target="../media/image79.png"/><Relationship Id="rId9" Type="http://schemas.openxmlformats.org/officeDocument/2006/relationships/image" Target="../media/image85.png"/><Relationship Id="rId14" Type="http://schemas.openxmlformats.org/officeDocument/2006/relationships/image" Target="../media/image9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13" Type="http://schemas.openxmlformats.org/officeDocument/2006/relationships/image" Target="../media/image105.png"/><Relationship Id="rId18" Type="http://schemas.openxmlformats.org/officeDocument/2006/relationships/image" Target="../media/image111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12" Type="http://schemas.openxmlformats.org/officeDocument/2006/relationships/image" Target="../media/image104.png"/><Relationship Id="rId17" Type="http://schemas.openxmlformats.org/officeDocument/2006/relationships/image" Target="../media/image109.png"/><Relationship Id="rId2" Type="http://schemas.openxmlformats.org/officeDocument/2006/relationships/image" Target="../media/image93.png"/><Relationship Id="rId16" Type="http://schemas.openxmlformats.org/officeDocument/2006/relationships/image" Target="../media/image108.png"/><Relationship Id="rId20" Type="http://schemas.openxmlformats.org/officeDocument/2006/relationships/image" Target="../media/image1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7.png"/><Relationship Id="rId11" Type="http://schemas.openxmlformats.org/officeDocument/2006/relationships/image" Target="../media/image103.png"/><Relationship Id="rId5" Type="http://schemas.openxmlformats.org/officeDocument/2006/relationships/image" Target="../media/image96.png"/><Relationship Id="rId15" Type="http://schemas.openxmlformats.org/officeDocument/2006/relationships/image" Target="../media/image107.png"/><Relationship Id="rId10" Type="http://schemas.openxmlformats.org/officeDocument/2006/relationships/image" Target="../media/image102.png"/><Relationship Id="rId19" Type="http://schemas.openxmlformats.org/officeDocument/2006/relationships/image" Target="../media/image112.png"/><Relationship Id="rId4" Type="http://schemas.openxmlformats.org/officeDocument/2006/relationships/image" Target="../media/image95.png"/><Relationship Id="rId9" Type="http://schemas.openxmlformats.org/officeDocument/2006/relationships/image" Target="../media/image101.png"/><Relationship Id="rId14" Type="http://schemas.openxmlformats.org/officeDocument/2006/relationships/image" Target="../media/image10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7" Type="http://schemas.openxmlformats.org/officeDocument/2006/relationships/image" Target="../media/image119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8.png"/><Relationship Id="rId5" Type="http://schemas.openxmlformats.org/officeDocument/2006/relationships/image" Target="../media/image117.png"/><Relationship Id="rId4" Type="http://schemas.openxmlformats.org/officeDocument/2006/relationships/image" Target="../media/image1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png"/><Relationship Id="rId4" Type="http://schemas.openxmlformats.org/officeDocument/2006/relationships/image" Target="../media/image30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60.png"/><Relationship Id="rId3" Type="http://schemas.openxmlformats.org/officeDocument/2006/relationships/image" Target="../media/image60.png"/><Relationship Id="rId7" Type="http://schemas.openxmlformats.org/officeDocument/2006/relationships/image" Target="../media/image100.png"/><Relationship Id="rId12" Type="http://schemas.openxmlformats.org/officeDocument/2006/relationships/image" Target="../media/image15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11" Type="http://schemas.openxmlformats.org/officeDocument/2006/relationships/image" Target="../media/image140.png"/><Relationship Id="rId5" Type="http://schemas.openxmlformats.org/officeDocument/2006/relationships/image" Target="../media/image80.png"/><Relationship Id="rId10" Type="http://schemas.openxmlformats.org/officeDocument/2006/relationships/image" Target="../media/image130.png"/><Relationship Id="rId4" Type="http://schemas.openxmlformats.org/officeDocument/2006/relationships/image" Target="../media/image70.png"/><Relationship Id="rId9" Type="http://schemas.openxmlformats.org/officeDocument/2006/relationships/image" Target="../media/image120.png"/><Relationship Id="rId1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2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5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3.png"/><Relationship Id="rId5" Type="http://schemas.openxmlformats.org/officeDocument/2006/relationships/image" Target="../media/image46.png"/><Relationship Id="rId10" Type="http://schemas.openxmlformats.org/officeDocument/2006/relationships/image" Target="../media/image52.png"/><Relationship Id="rId4" Type="http://schemas.openxmlformats.org/officeDocument/2006/relationships/image" Target="../media/image45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18" Type="http://schemas.openxmlformats.org/officeDocument/2006/relationships/image" Target="../media/image75.png"/><Relationship Id="rId3" Type="http://schemas.openxmlformats.org/officeDocument/2006/relationships/image" Target="../media/image58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17" Type="http://schemas.openxmlformats.org/officeDocument/2006/relationships/image" Target="../media/image74.png"/><Relationship Id="rId2" Type="http://schemas.openxmlformats.org/officeDocument/2006/relationships/image" Target="../media/image57.png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5" Type="http://schemas.openxmlformats.org/officeDocument/2006/relationships/image" Target="../media/image72.png"/><Relationship Id="rId10" Type="http://schemas.openxmlformats.org/officeDocument/2006/relationships/image" Target="../media/image66.png"/><Relationship Id="rId19" Type="http://schemas.openxmlformats.org/officeDocument/2006/relationships/image" Target="../media/image76.png"/><Relationship Id="rId4" Type="http://schemas.openxmlformats.org/officeDocument/2006/relationships/image" Target="../media/image59.png"/><Relationship Id="rId9" Type="http://schemas.openxmlformats.org/officeDocument/2006/relationships/image" Target="../media/image65.png"/><Relationship Id="rId14" Type="http://schemas.openxmlformats.org/officeDocument/2006/relationships/image" Target="../media/image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288534"/>
            <a:ext cx="90678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        Решение </a:t>
            </a:r>
          </a:p>
          <a:p>
            <a:pPr algn="ctr"/>
            <a:r>
              <a:rPr lang="ru-RU" sz="6000" b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       рациональных                       </a:t>
            </a:r>
            <a:endParaRPr lang="ru-RU" sz="6000" b="1" dirty="0">
              <a:solidFill>
                <a:srgbClr val="00B05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b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        неравенств</a:t>
            </a:r>
          </a:p>
          <a:p>
            <a:pPr algn="ctr"/>
            <a:endParaRPr lang="ru-RU" sz="6000" b="1" dirty="0" smtClean="0">
              <a:solidFill>
                <a:srgbClr val="00B05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               (задание 15  ЕГЭ)</a:t>
            </a:r>
            <a:endParaRPr lang="ru-RU" sz="3600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93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5600" y="317500"/>
                <a:ext cx="1731051" cy="19234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2&lt;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≥3,5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 smtClean="0"/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0" y="317500"/>
                <a:ext cx="1731051" cy="19234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82900" y="317500"/>
                <a:ext cx="1499770" cy="1955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≤1</m:t>
                              </m:r>
                            </m:e>
                            <m:e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ru-RU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&gt;2</m:t>
                                      </m:r>
                                    </m:e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&lt;3</m:t>
                                      </m:r>
                                    </m:e>
                                  </m:eqArr>
                                </m:e>
                              </m:d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≥3,5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317500"/>
                <a:ext cx="1499770" cy="19552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742831" y="189295"/>
                <a:ext cx="3213100" cy="2395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≤1</m:t>
                              </m:r>
                            </m:e>
                            <m:e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ru-RU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eqArrPr>
                                    <m:e>
                                      <m:d>
                                        <m:dPr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+2</m:t>
                                          </m:r>
                                        </m:e>
                                      </m:d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e>
                                      </m:rad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&gt;2</m:t>
                                      </m:r>
                                    </m:e>
                                    <m:e>
                                      <m:d>
                                        <m:dPr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+2</m:t>
                                          </m:r>
                                        </m:e>
                                      </m:d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e>
                                      </m:rad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&lt;3</m:t>
                                      </m:r>
                                    </m:e>
                                  </m:eqArr>
                                </m:e>
                              </m:d>
                            </m:e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≥3,5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831" y="189295"/>
                <a:ext cx="3213100" cy="23959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5600" y="2769899"/>
                <a:ext cx="2527300" cy="582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0" y="2769899"/>
                <a:ext cx="2527300" cy="5827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71900" y="2769899"/>
                <a:ext cx="2654316" cy="1211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&gt;2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900" y="2769899"/>
                <a:ext cx="2654316" cy="121142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44679" y="2769899"/>
                <a:ext cx="2784480" cy="582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≥3,5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4679" y="2769899"/>
                <a:ext cx="2784480" cy="58272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59200" y="4069483"/>
                <a:ext cx="2628797" cy="1211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&lt;0,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00" y="4069483"/>
                <a:ext cx="2628797" cy="121142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6025" y="3267083"/>
                <a:ext cx="2486450" cy="582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8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25" y="3267083"/>
                <a:ext cx="2486450" cy="58272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56315" y="3267083"/>
                <a:ext cx="2486450" cy="582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8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6315" y="3267083"/>
                <a:ext cx="2486450" cy="58272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619250" y="56465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991401" y="5461909"/>
            <a:ext cx="7045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////////////////////                     //////////////////////                    </a:t>
            </a:r>
            <a:r>
              <a:rPr lang="en-US" sz="2000" dirty="0"/>
              <a:t>///////////////</a:t>
            </a:r>
            <a:endParaRPr lang="ru-RU" sz="20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036116" y="5756167"/>
            <a:ext cx="704551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узел 14"/>
          <p:cNvSpPr/>
          <p:nvPr/>
        </p:nvSpPr>
        <p:spPr>
          <a:xfrm>
            <a:off x="3329276" y="5691348"/>
            <a:ext cx="108000" cy="1080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6" name="Блок-схема: узел 15"/>
          <p:cNvSpPr/>
          <p:nvPr/>
        </p:nvSpPr>
        <p:spPr>
          <a:xfrm>
            <a:off x="4886308" y="5712232"/>
            <a:ext cx="108000" cy="108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7" name="Блок-схема: узел 16"/>
          <p:cNvSpPr/>
          <p:nvPr/>
        </p:nvSpPr>
        <p:spPr>
          <a:xfrm>
            <a:off x="6389340" y="5702167"/>
            <a:ext cx="108000" cy="108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8" name="Блок-схема: узел 17"/>
          <p:cNvSpPr/>
          <p:nvPr/>
        </p:nvSpPr>
        <p:spPr>
          <a:xfrm>
            <a:off x="7835215" y="5702167"/>
            <a:ext cx="108000" cy="1080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64709" y="5784580"/>
                <a:ext cx="1353576" cy="442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0,2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0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709" y="5784580"/>
                <a:ext cx="1353576" cy="44268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70159" y="5776529"/>
                <a:ext cx="1353576" cy="442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0,4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0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0159" y="5776529"/>
                <a:ext cx="1353576" cy="44268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79616" y="5776530"/>
                <a:ext cx="1353576" cy="442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0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616" y="5776530"/>
                <a:ext cx="1353576" cy="44268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508217" y="5745348"/>
                <a:ext cx="1353576" cy="442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0,7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0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217" y="5745348"/>
                <a:ext cx="1353576" cy="44268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98945" y="6328614"/>
                <a:ext cx="12677355" cy="602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(−∞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d>
                      <m:dPr>
                        <m:begChr m:val=""/>
                        <m:endChr m:val="]"/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0,2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∪(0,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US" sz="28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US" sz="28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)∪</m:t>
                    </m:r>
                    <m:d>
                      <m:dPr>
                        <m:begChr m:val="["/>
                        <m:endChr m:val=""/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0,7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ru-R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+∞)</m:t>
                        </m:r>
                      </m:e>
                    </m:d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45" y="6328614"/>
                <a:ext cx="12677355" cy="602729"/>
              </a:xfrm>
              <a:prstGeom prst="rect">
                <a:avLst/>
              </a:prstGeom>
              <a:blipFill rotWithShape="0">
                <a:blip r:embed="rId15"/>
                <a:stretch>
                  <a:fillRect l="-962" t="-2020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37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760" y="107434"/>
            <a:ext cx="433779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Дробно-</a:t>
            </a:r>
            <a:endParaRPr lang="en-US" sz="28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рациональное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46051" y="212815"/>
                <a:ext cx="6630598" cy="956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8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≥4</m:t>
                      </m:r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051" y="212815"/>
                <a:ext cx="6630598" cy="9569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5026" y="2224098"/>
                <a:ext cx="3790974" cy="704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Замена</a:t>
                </a:r>
                <a:r>
                  <a:rPr lang="ru-RU" sz="28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8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den>
                    </m:f>
                  </m:oMath>
                </a14:m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26" y="2224098"/>
                <a:ext cx="3790974" cy="704552"/>
              </a:xfrm>
              <a:prstGeom prst="rect">
                <a:avLst/>
              </a:prstGeom>
              <a:blipFill rotWithShape="0">
                <a:blip r:embed="rId3"/>
                <a:stretch>
                  <a:fillRect l="-3376" b="-10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0166" y="1183701"/>
                <a:ext cx="42037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/>
                  <a:t>ОДЗ: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25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−8≠0</m:t>
                    </m:r>
                  </m:oMath>
                </a14:m>
                <a:endParaRPr lang="ru-RU" sz="2400" b="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f>
                      <m:fPr>
                        <m:ctrlPr>
                          <a:rPr lang="ru-RU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 smtClean="0"/>
                  <a:t>  </a:t>
                </a:r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66" y="1183701"/>
                <a:ext cx="4203700" cy="986296"/>
              </a:xfrm>
              <a:prstGeom prst="rect">
                <a:avLst/>
              </a:prstGeom>
              <a:blipFill rotWithShape="0">
                <a:blip r:embed="rId4"/>
                <a:stretch>
                  <a:fillRect l="-2322" t="-4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8472" y="2972652"/>
                <a:ext cx="2659318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72" y="2972652"/>
                <a:ext cx="2659318" cy="9017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5026" y="3852322"/>
                <a:ext cx="4351704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2)(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26" y="3852322"/>
                <a:ext cx="4351704" cy="9017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8900" y="4862310"/>
                <a:ext cx="4672754" cy="956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28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900" y="4862310"/>
                <a:ext cx="4672754" cy="95692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8472" y="5839802"/>
                <a:ext cx="3434017" cy="956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1)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72" y="5839802"/>
                <a:ext cx="3434017" cy="95692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79518" y="1697351"/>
                <a:ext cx="4673600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−1)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+1)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518" y="1697351"/>
                <a:ext cx="4673600" cy="105349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 стрелкой 28"/>
          <p:cNvCxnSpPr/>
          <p:nvPr/>
        </p:nvCxnSpPr>
        <p:spPr>
          <a:xfrm flipV="1">
            <a:off x="5691358" y="3262343"/>
            <a:ext cx="5721949" cy="12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Блок-схема: узел 29"/>
          <p:cNvSpPr/>
          <p:nvPr/>
        </p:nvSpPr>
        <p:spPr>
          <a:xfrm>
            <a:off x="6932845" y="3221043"/>
            <a:ext cx="108000" cy="1080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8498332" y="3198843"/>
            <a:ext cx="107999" cy="1238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9930419" y="3198843"/>
            <a:ext cx="108000" cy="1080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5797804" y="3198843"/>
            <a:ext cx="5634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/////////////////////////////////////////////////////////////////////////////////////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85419" y="2890653"/>
                <a:ext cx="5501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419" y="2890653"/>
                <a:ext cx="550151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364933" y="2849540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4933" y="2849540"/>
                <a:ext cx="37702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795906" y="2842953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5906" y="2842953"/>
                <a:ext cx="37702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148027" y="2849540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027" y="2849540"/>
                <a:ext cx="421910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598398" y="2893282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398" y="2893282"/>
                <a:ext cx="421910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067456" y="2934344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456" y="2934344"/>
                <a:ext cx="421910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0524594" y="2896211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4594" y="2896211"/>
                <a:ext cx="421910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040845" y="3744718"/>
                <a:ext cx="348287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=&gt;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−любое,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845" y="3744718"/>
                <a:ext cx="3482877" cy="52322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74675" y="4428709"/>
                <a:ext cx="3377656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25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675" y="4428709"/>
                <a:ext cx="3377656" cy="90178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679384" y="4408700"/>
                <a:ext cx="3201710" cy="12520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RU" sz="28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9384" y="4408700"/>
                <a:ext cx="3201710" cy="1252074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512709" y="6144265"/>
                <a:ext cx="69199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(−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∞;−0,4)∪(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−0,4;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0,8)∪(0,8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+∞)</m:t>
                    </m:r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709" y="6144265"/>
                <a:ext cx="6919971" cy="523220"/>
              </a:xfrm>
              <a:prstGeom prst="rect">
                <a:avLst/>
              </a:prstGeom>
              <a:blipFill rotWithShape="0">
                <a:blip r:embed="rId20"/>
                <a:stretch>
                  <a:fillRect l="-1762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730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622300"/>
            <a:ext cx="607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Для самостоятельного решения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endParaRPr lang="ru-RU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58461" y="1574800"/>
                <a:ext cx="93418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   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(25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−4)(3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−5)≥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(25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−4)(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US" sz="2800" dirty="0" smtClean="0"/>
                  <a:t>)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461" y="1574800"/>
                <a:ext cx="9341853" cy="523220"/>
              </a:xfrm>
              <a:prstGeom prst="rect">
                <a:avLst/>
              </a:prstGeom>
              <a:blipFill rotWithShape="0">
                <a:blip r:embed="rId2"/>
                <a:stretch>
                  <a:fillRect t="-11628" r="-326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58461" y="2324100"/>
                <a:ext cx="4577856" cy="8031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2.   </a:t>
                </a:r>
                <a:r>
                  <a:rPr lang="ru-RU" sz="2800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e>
                    </m: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461" y="2324100"/>
                <a:ext cx="4577856" cy="803105"/>
              </a:xfrm>
              <a:prstGeom prst="rect">
                <a:avLst/>
              </a:prstGeom>
              <a:blipFill rotWithShape="0">
                <a:blip r:embed="rId3"/>
                <a:stretch>
                  <a:fillRect l="-2663" t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58461" y="3040461"/>
                <a:ext cx="3156633" cy="790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3.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461" y="3040461"/>
                <a:ext cx="3156633" cy="790345"/>
              </a:xfrm>
              <a:prstGeom prst="rect">
                <a:avLst/>
              </a:prstGeom>
              <a:blipFill rotWithShape="0">
                <a:blip r:embed="rId4"/>
                <a:stretch>
                  <a:fillRect l="-3861" b="-46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26077" y="3062743"/>
                <a:ext cx="4104329" cy="964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      </m:t>
                      </m:r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−32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077" y="3062743"/>
                <a:ext cx="4104329" cy="964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58461" y="4174277"/>
                <a:ext cx="4471737" cy="8604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5.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sSup>
                          <m:sSup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461" y="4174277"/>
                <a:ext cx="4471737" cy="860428"/>
              </a:xfrm>
              <a:prstGeom prst="rect">
                <a:avLst/>
              </a:prstGeom>
              <a:blipFill rotWithShape="0">
                <a:blip r:embed="rId6"/>
                <a:stretch>
                  <a:fillRect l="-2725" b="-4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58461" y="5378176"/>
                <a:ext cx="6090129" cy="8608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6.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sSup>
                          <m:sSupPr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sSup>
                          <m:sSupPr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461" y="5378176"/>
                <a:ext cx="6090129" cy="860877"/>
              </a:xfrm>
              <a:prstGeom prst="rect">
                <a:avLst/>
              </a:prstGeom>
              <a:blipFill rotWithShape="0">
                <a:blip r:embed="rId7"/>
                <a:stretch>
                  <a:fillRect l="-2002" b="-4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325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92100"/>
            <a:ext cx="5410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Линейное неравенство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76831" y="800460"/>
                <a:ext cx="3665362" cy="573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+10&gt;4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831" y="800460"/>
                <a:ext cx="3665362" cy="5739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44150" y="1610334"/>
                <a:ext cx="3665362" cy="573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sz="28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&gt;4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150" y="1610334"/>
                <a:ext cx="3665362" cy="5739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44150" y="2300043"/>
                <a:ext cx="3643241" cy="563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en-US" sz="28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&gt;4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−10</m:t>
                    </m:r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150" y="2300043"/>
                <a:ext cx="3643241" cy="563744"/>
              </a:xfrm>
              <a:prstGeom prst="rect">
                <a:avLst/>
              </a:prstGeom>
              <a:blipFill rotWithShape="0">
                <a:blip r:embed="rId4"/>
                <a:stretch>
                  <a:fillRect l="-3344" t="-3226" b="-290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44150" y="3335656"/>
                <a:ext cx="2492862" cy="1079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28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</m:t>
                          </m:r>
                          <m:r>
                            <m:rPr>
                              <m:nor/>
                            </m:rPr>
                            <a:rPr lang="ru-RU" sz="2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150" y="3335656"/>
                <a:ext cx="2492862" cy="10792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Выноска 1 9"/>
              <p:cNvSpPr/>
              <p:nvPr/>
            </p:nvSpPr>
            <p:spPr>
              <a:xfrm>
                <a:off x="5161913" y="2402154"/>
                <a:ext cx="3194688" cy="1473137"/>
              </a:xfrm>
              <a:prstGeom prst="borderCallout1">
                <a:avLst>
                  <a:gd name="adj1" fmla="val 99596"/>
                  <a:gd name="adj2" fmla="val 1478"/>
                  <a:gd name="adj3" fmla="val 97151"/>
                  <a:gd name="adj4" fmla="val -701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Проверить знак выражения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ru-RU" sz="2400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algn="ctr"/>
                <a:endParaRPr lang="ru-RU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Выноска 1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913" y="2402154"/>
                <a:ext cx="3194688" cy="1473137"/>
              </a:xfrm>
              <a:prstGeom prst="borderCallout1">
                <a:avLst>
                  <a:gd name="adj1" fmla="val 99596"/>
                  <a:gd name="adj2" fmla="val 1478"/>
                  <a:gd name="adj3" fmla="val 97151"/>
                  <a:gd name="adj4" fmla="val -701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8505" y="4565591"/>
                <a:ext cx="10097829" cy="5816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Преобразуем дробь: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en-US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  <m:r>
                          <m:rPr>
                            <m:nor/>
                          </m:rPr>
                          <a:rPr lang="ru-R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)(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ru-RU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en-US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+8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−20</m:t>
                        </m:r>
                      </m:num>
                      <m:den>
                        <m:r>
                          <a:rPr lang="ru-RU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05" y="4565591"/>
                <a:ext cx="10097829" cy="581698"/>
              </a:xfrm>
              <a:prstGeom prst="rect">
                <a:avLst/>
              </a:prstGeom>
              <a:blipFill rotWithShape="0">
                <a:blip r:embed="rId7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 стрелкой 17"/>
          <p:cNvCxnSpPr/>
          <p:nvPr/>
        </p:nvCxnSpPr>
        <p:spPr>
          <a:xfrm flipV="1">
            <a:off x="1806516" y="5551422"/>
            <a:ext cx="5557014" cy="381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узел 18"/>
          <p:cNvSpPr/>
          <p:nvPr/>
        </p:nvSpPr>
        <p:spPr>
          <a:xfrm>
            <a:off x="4089400" y="5492749"/>
            <a:ext cx="152400" cy="155447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 flipH="1">
            <a:off x="4171311" y="5302334"/>
            <a:ext cx="3192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///////////////////////////////////////////////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99318" y="5542892"/>
                <a:ext cx="932563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</a:rPr>
                        <m:t>2−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9318" y="5542892"/>
                <a:ext cx="932563" cy="40197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424980" y="5934311"/>
                <a:ext cx="3272563" cy="563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(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</a:rPr>
                      <m:t>2−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+</a:t>
                </a:r>
                <a14:m>
                  <m:oMath xmlns:m="http://schemas.openxmlformats.org/officeDocument/2006/math">
                    <m:r>
                      <a:rPr lang="ru-RU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4980" y="5934311"/>
                <a:ext cx="3272563" cy="563744"/>
              </a:xfrm>
              <a:prstGeom prst="rect">
                <a:avLst/>
              </a:prstGeom>
              <a:blipFill rotWithShape="0">
                <a:blip r:embed="rId9"/>
                <a:stretch>
                  <a:fillRect l="-3724" t="-3226" r="-2793" b="-290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48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 animBg="1"/>
      <p:bldP spid="12" grpId="0"/>
      <p:bldP spid="19" grpId="0" animBg="1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6007" y="291862"/>
            <a:ext cx="541026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Линейное неравенство</a:t>
            </a:r>
          </a:p>
          <a:p>
            <a:endParaRPr lang="ru-R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39376" y="778229"/>
                <a:ext cx="3636124" cy="563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+14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</m:rad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ru-RU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57</a:t>
                </a:r>
                <a:endParaRPr lang="ru-RU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376" y="778229"/>
                <a:ext cx="3636124" cy="563744"/>
              </a:xfrm>
              <a:prstGeom prst="rect">
                <a:avLst/>
              </a:prstGeom>
              <a:blipFill rotWithShape="0">
                <a:blip r:embed="rId2"/>
                <a:stretch>
                  <a:fillRect t="-4348" r="-2349" b="-30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44150" y="1610334"/>
                <a:ext cx="3864135" cy="573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&gt;57−14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150" y="1610334"/>
                <a:ext cx="3864135" cy="5739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44150" y="2300043"/>
                <a:ext cx="3973460" cy="5837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&gt;57−14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150" y="2300043"/>
                <a:ext cx="3973460" cy="583750"/>
              </a:xfrm>
              <a:prstGeom prst="rect">
                <a:avLst/>
              </a:prstGeom>
              <a:blipFill rotWithShape="0">
                <a:blip r:embed="rId4"/>
                <a:stretch>
                  <a:fillRect l="-3067" t="-3125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44150" y="3335656"/>
                <a:ext cx="2601866" cy="1079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57−1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28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rad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150" y="3335656"/>
                <a:ext cx="2601866" cy="10792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Выноска 1 9"/>
              <p:cNvSpPr/>
              <p:nvPr/>
            </p:nvSpPr>
            <p:spPr>
              <a:xfrm>
                <a:off x="5161913" y="2402154"/>
                <a:ext cx="3194688" cy="1473137"/>
              </a:xfrm>
              <a:prstGeom prst="borderCallout1">
                <a:avLst>
                  <a:gd name="adj1" fmla="val 99596"/>
                  <a:gd name="adj2" fmla="val 1478"/>
                  <a:gd name="adj3" fmla="val 97151"/>
                  <a:gd name="adj4" fmla="val -701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Проверить знак выражения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ru-RU" sz="2400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algn="ctr"/>
                <a:endParaRPr lang="ru-RU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Выноска 1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913" y="2402154"/>
                <a:ext cx="3194688" cy="1473137"/>
              </a:xfrm>
              <a:prstGeom prst="borderCallout1">
                <a:avLst>
                  <a:gd name="adj1" fmla="val 99596"/>
                  <a:gd name="adj2" fmla="val 1478"/>
                  <a:gd name="adj3" fmla="val 97151"/>
                  <a:gd name="adj4" fmla="val -701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8505" y="4561903"/>
                <a:ext cx="11124584" cy="569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Преобразуем дробь: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57−1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57−1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ru-R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)(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7)</m:t>
                        </m:r>
                      </m:num>
                      <m:den>
                        <m:r>
                          <a:rPr lang="ru-RU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7)(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7)</m:t>
                        </m:r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57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−14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+57∙7</m:t>
                        </m:r>
                      </m:num>
                      <m:den>
                        <m:r>
                          <a:rPr lang="ru-RU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−41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+287</m:t>
                        </m:r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ru-RU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−41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</m:rad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−7=2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05" y="4561903"/>
                <a:ext cx="11124584" cy="569900"/>
              </a:xfrm>
              <a:prstGeom prst="rect">
                <a:avLst/>
              </a:prstGeom>
              <a:blipFill rotWithShape="0">
                <a:blip r:embed="rId7"/>
                <a:stretch>
                  <a:fillRect l="-4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 стрелкой 17"/>
          <p:cNvCxnSpPr/>
          <p:nvPr/>
        </p:nvCxnSpPr>
        <p:spPr>
          <a:xfrm flipV="1">
            <a:off x="1806516" y="5551422"/>
            <a:ext cx="5557014" cy="381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узел 18"/>
          <p:cNvSpPr/>
          <p:nvPr/>
        </p:nvSpPr>
        <p:spPr>
          <a:xfrm>
            <a:off x="4089400" y="5492749"/>
            <a:ext cx="152400" cy="155447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 flipH="1">
            <a:off x="1784599" y="5278864"/>
            <a:ext cx="3192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////////////////////////////////////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99318" y="5542892"/>
                <a:ext cx="1060803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9318" y="5542892"/>
                <a:ext cx="1060803" cy="40197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175500" y="5920754"/>
                <a:ext cx="4051300" cy="693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(</a:t>
                </a:r>
                <a14:m>
                  <m:oMath xmlns:m="http://schemas.openxmlformats.org/officeDocument/2006/math">
                    <m:r>
                      <a:rPr lang="ru-RU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−∞</m:t>
                    </m:r>
                    <m:r>
                      <a:rPr lang="ru-RU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;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500" y="5920754"/>
                <a:ext cx="4051300" cy="693716"/>
              </a:xfrm>
              <a:prstGeom prst="rect">
                <a:avLst/>
              </a:prstGeom>
              <a:blipFill rotWithShape="0">
                <a:blip r:embed="rId9"/>
                <a:stretch>
                  <a:fillRect l="-3008" b="-192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44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 animBg="1"/>
      <p:bldP spid="12" grpId="0"/>
      <p:bldP spid="19" grpId="0" animBg="1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200" y="222935"/>
            <a:ext cx="530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Квадратичное 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неравенство. 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12416" y="800100"/>
                <a:ext cx="4367927" cy="582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−(3+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416" y="800100"/>
                <a:ext cx="4367927" cy="5827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77622" y="1498324"/>
                <a:ext cx="6317755" cy="6172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         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622" y="1498324"/>
                <a:ext cx="6317755" cy="61728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18034" y="2039168"/>
                <a:ext cx="10014729" cy="6172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=9+6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+5−12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=14−6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034" y="2039168"/>
                <a:ext cx="10014729" cy="61728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50586" y="3082108"/>
                <a:ext cx="3330464" cy="750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3+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14−6</m:t>
                            </m:r>
                            <m:rad>
                              <m:radPr>
                                <m:degHide m:val="on"/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e>
                        </m:rad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586" y="3082108"/>
                <a:ext cx="3330464" cy="750270"/>
              </a:xfrm>
              <a:prstGeom prst="rect">
                <a:avLst/>
              </a:prstGeom>
              <a:blipFill rotWithShape="0">
                <a:blip r:embed="rId5"/>
                <a:stretch>
                  <a:fillRect r="-5495" b="-154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483100" y="3543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667831" y="2847534"/>
                <a:ext cx="4931735" cy="102081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Выделим полный квадрат</a:t>
                </a:r>
                <a:endParaRPr lang="ru-RU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14−6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∙3∙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(3−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ru-RU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831" y="2847534"/>
                <a:ext cx="4931735" cy="1020815"/>
              </a:xfrm>
              <a:prstGeom prst="rect">
                <a:avLst/>
              </a:prstGeom>
              <a:blipFill rotWithShape="0">
                <a:blip r:embed="rId6"/>
                <a:stretch>
                  <a:fillRect t="-176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599566" y="2874221"/>
                <a:ext cx="2602251" cy="913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ru-RU" i="1" dirty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i="1" dirty="0">
                                      <a:latin typeface="Cambria Math" panose="02040503050406030204" pitchFamily="18" charset="0"/>
                                    </a:rPr>
                                    <m:t>(3−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ru-RU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9566" y="2874221"/>
                <a:ext cx="2602251" cy="91313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356100" y="47371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2134" y="4055979"/>
                <a:ext cx="2275366" cy="6775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34" y="4055979"/>
                <a:ext cx="2275366" cy="67755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80414" y="4061081"/>
                <a:ext cx="2421047" cy="676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ru-RU" i="1" dirty="0">
                              <a:latin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414" y="4061081"/>
                <a:ext cx="2421047" cy="67601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84800" y="4015695"/>
                <a:ext cx="2846228" cy="676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i="1" dirty="0">
                              <a:latin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4800" y="4015695"/>
                <a:ext cx="2846228" cy="67601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332628" y="4015694"/>
                <a:ext cx="3003130" cy="676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i="1" dirty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2628" y="4015694"/>
                <a:ext cx="3003130" cy="67601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62605" y="4679399"/>
                <a:ext cx="3796834" cy="845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 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−3)(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endParaRPr lang="ru-RU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605" y="4679399"/>
                <a:ext cx="3796834" cy="84516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/>
          <p:cNvCxnSpPr/>
          <p:nvPr/>
        </p:nvCxnSpPr>
        <p:spPr>
          <a:xfrm>
            <a:off x="1719817" y="5842000"/>
            <a:ext cx="7068583" cy="25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Блок-схема: узел 19"/>
          <p:cNvSpPr/>
          <p:nvPr/>
        </p:nvSpPr>
        <p:spPr>
          <a:xfrm>
            <a:off x="3867905" y="5766834"/>
            <a:ext cx="122263" cy="15033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6568363" y="5792234"/>
            <a:ext cx="139700" cy="15033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890937" y="5573233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/////////////////////////////////////////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566597" y="5338277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597" y="5338277"/>
                <a:ext cx="421910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89890" y="5375335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890" y="5375335"/>
                <a:ext cx="421910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70138" y="5435491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0138" y="5435491"/>
                <a:ext cx="421910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03602" y="5942565"/>
                <a:ext cx="528606" cy="407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602" y="5942565"/>
                <a:ext cx="528606" cy="40754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49700" y="5942565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9700" y="5942565"/>
                <a:ext cx="377026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528327" y="6085199"/>
                <a:ext cx="1936236" cy="5298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;3</m:t>
                        </m:r>
                      </m:e>
                    </m:d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8327" y="6085199"/>
                <a:ext cx="1936236" cy="529825"/>
              </a:xfrm>
              <a:prstGeom prst="rect">
                <a:avLst/>
              </a:prstGeom>
              <a:blipFill rotWithShape="0">
                <a:blip r:embed="rId18"/>
                <a:stretch>
                  <a:fillRect l="-4717" t="-1149" b="-206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299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 animBg="1"/>
      <p:bldP spid="10" grpId="0"/>
      <p:bldP spid="13" grpId="0"/>
      <p:bldP spid="14" grpId="0"/>
      <p:bldP spid="15" grpId="0"/>
      <p:bldP spid="16" grpId="0"/>
      <p:bldP spid="17" grpId="0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2869" y="492345"/>
            <a:ext cx="4622799" cy="78420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31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Дробно-рациональное неравенство.</a:t>
            </a:r>
            <a:r>
              <a:rPr lang="ru-RU" sz="2000" dirty="0" smtClean="0">
                <a:solidFill>
                  <a:srgbClr val="00B050"/>
                </a:solidFill>
              </a:rPr>
              <a:t/>
            </a:r>
            <a:br>
              <a:rPr lang="ru-RU" sz="2000" dirty="0" smtClean="0">
                <a:solidFill>
                  <a:srgbClr val="00B050"/>
                </a:solidFill>
              </a:rPr>
            </a:b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92538" y="326516"/>
            <a:ext cx="735806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5" name="AutoShape 2" descr="https://ege.sdamgia.ru/formula/svg/5a/5a3403bcf953879eb30153e1c9e44c9d.svg"/>
          <p:cNvSpPr>
            <a:spLocks noChangeAspect="1" noChangeArrowheads="1"/>
          </p:cNvSpPr>
          <p:nvPr/>
        </p:nvSpPr>
        <p:spPr bwMode="auto">
          <a:xfrm>
            <a:off x="884238" y="21164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21276" y="345945"/>
                <a:ext cx="5905500" cy="908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+1−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  <m:r>
                            <a:rPr lang="en-US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+39</m:t>
                          </m:r>
                        </m:num>
                        <m:den>
                          <m:sSup>
                            <m:sSupPr>
                              <m:ctrlPr>
                                <a:rPr lang="ru-RU" sz="28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276" y="345945"/>
                <a:ext cx="5905500" cy="90896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311400" y="1498600"/>
                <a:ext cx="4782976" cy="791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2D2E2D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solidFill>
                          <a:srgbClr val="2D2E2D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sz="3200" b="0" i="1" smtClean="0">
                        <a:solidFill>
                          <a:srgbClr val="2D2E2D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ru-RU" sz="3200" i="1">
                        <a:solidFill>
                          <a:srgbClr val="2D2E2D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i="1">
                            <a:solidFill>
                              <a:srgbClr val="2D2E2D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  <m:r>
                          <a:rPr lang="en-US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+39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srgbClr val="2D2E2D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solidFill>
                                  <a:srgbClr val="2D2E2D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sz="3200" i="1">
                                <a:solidFill>
                                  <a:srgbClr val="2D2E2D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</m:t>
                        </m:r>
                      </m:den>
                    </m:f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400" y="1498600"/>
                <a:ext cx="4782976" cy="791370"/>
              </a:xfrm>
              <a:prstGeom prst="rect">
                <a:avLst/>
              </a:prstGeom>
              <a:blipFill rotWithShape="0">
                <a:blip r:embed="rId3"/>
                <a:stretch>
                  <a:fillRect r="-2420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46326" y="2510480"/>
                <a:ext cx="6075858" cy="854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2D2E2D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 smtClean="0">
                        <a:solidFill>
                          <a:srgbClr val="2D2E2D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sz="3200" b="0" i="1" smtClean="0">
                        <a:solidFill>
                          <a:srgbClr val="2D2E2D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ru-RU" sz="3200" i="1">
                        <a:solidFill>
                          <a:srgbClr val="2D2E2D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i="1">
                            <a:solidFill>
                              <a:srgbClr val="2D2E2D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  <m:r>
                          <a:rPr lang="en-US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+39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smtClean="0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−1)(</m:t>
                        </m:r>
                        <m:r>
                          <a:rPr lang="en-US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3200" i="1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solidFill>
                              <a:srgbClr val="2D2E2D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</m:t>
                        </m:r>
                      </m:den>
                    </m:f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326" y="2510480"/>
                <a:ext cx="6075858" cy="854914"/>
              </a:xfrm>
              <a:prstGeom prst="rect">
                <a:avLst/>
              </a:prstGeom>
              <a:blipFill rotWithShape="0">
                <a:blip r:embed="rId4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46300" y="3640886"/>
                <a:ext cx="7068345" cy="874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+39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300" y="3640886"/>
                <a:ext cx="7068345" cy="8745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670042" y="213737"/>
            <a:ext cx="18453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342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24000" y="762000"/>
                <a:ext cx="4188583" cy="941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ru-RU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−23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−42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  <m:r>
                        <a:rPr 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762000"/>
                <a:ext cx="4188583" cy="9410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375400" y="863181"/>
                <a:ext cx="26998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−42=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400" y="863181"/>
                <a:ext cx="2699842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940488" y="8631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096941" y="863181"/>
                <a:ext cx="9755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6941" y="863181"/>
                <a:ext cx="97552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842129" y="863181"/>
                <a:ext cx="11518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−3,5)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2129" y="863181"/>
                <a:ext cx="1151854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763647" y="863181"/>
                <a:ext cx="892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647" y="863181"/>
                <a:ext cx="892167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6164" t="-10000" r="-137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08100" y="1879600"/>
                <a:ext cx="4899803" cy="989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+2)(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−3,5)(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+3)</m:t>
                          </m:r>
                          <m:r>
                            <m:rPr>
                              <m:nor/>
                            </m:rPr>
                            <a:rPr lang="ru-RU" sz="2800" dirty="0"/>
                            <m:t> 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100" y="1879600"/>
                <a:ext cx="4899803" cy="98943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08100" y="2869038"/>
                <a:ext cx="5987793" cy="96116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−3,5)(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+3)</m:t>
                              </m:r>
                              <m:sSup>
                                <m:sSupPr>
                                  <m:ctrlPr>
                                    <a:rPr lang="en-US" sz="28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+2)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≠1;−2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100" y="2869038"/>
                <a:ext cx="5987793" cy="96116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/>
          <p:cNvCxnSpPr/>
          <p:nvPr/>
        </p:nvCxnSpPr>
        <p:spPr>
          <a:xfrm flipV="1">
            <a:off x="1524000" y="4724400"/>
            <a:ext cx="6464300" cy="127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06083" y="4456433"/>
            <a:ext cx="5186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//////////////// ////////////////                   //////////////////////////</a:t>
            </a:r>
            <a:endParaRPr lang="ru-RU" dirty="0"/>
          </a:p>
        </p:txBody>
      </p:sp>
      <p:sp>
        <p:nvSpPr>
          <p:cNvPr id="22" name="Блок-схема: узел 21"/>
          <p:cNvSpPr/>
          <p:nvPr/>
        </p:nvSpPr>
        <p:spPr>
          <a:xfrm>
            <a:off x="2840366" y="4673820"/>
            <a:ext cx="144000" cy="1440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5026322" y="4661120"/>
            <a:ext cx="144000" cy="144000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6238612" y="4651492"/>
            <a:ext cx="144000" cy="1440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3938188" y="4673820"/>
            <a:ext cx="144000" cy="144000"/>
          </a:xfrm>
          <a:prstGeom prst="flowChart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36091" y="4210308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091" y="4210308"/>
                <a:ext cx="42191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34240" y="4217112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240" y="4217112"/>
                <a:ext cx="42191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111162" y="4162179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1162" y="4162179"/>
                <a:ext cx="42191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82273" y="4282160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273" y="4282160"/>
                <a:ext cx="421910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12384" y="4316624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384" y="4316624"/>
                <a:ext cx="421910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645441" y="483398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-3</a:t>
            </a:r>
            <a:endParaRPr lang="ru-RU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71278" y="481301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914825" y="481301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 flipH="1">
            <a:off x="6041196" y="4803715"/>
            <a:ext cx="682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3,5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43000" y="5981700"/>
                <a:ext cx="6118726" cy="578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ru-RU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−3;−2)</m:t>
                        </m:r>
                        <m:r>
                          <a:rPr 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∪(−2;1)∪</m:t>
                        </m:r>
                        <m:d>
                          <m:dPr>
                            <m:begChr m:val="["/>
                            <m:endChr m:val=""/>
                            <m:ctrlPr>
                              <a:rPr lang="ru-RU" sz="2800" b="0" i="1" smtClean="0">
                                <a:latin typeface="Cambria Math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ru-R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3,5; +∞)</m:t>
                            </m:r>
                          </m:e>
                        </m:d>
                      </m:e>
                    </m:d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981700"/>
                <a:ext cx="6118726" cy="578685"/>
              </a:xfrm>
              <a:prstGeom prst="rect">
                <a:avLst/>
              </a:prstGeom>
              <a:blipFill rotWithShape="0">
                <a:blip r:embed="rId14"/>
                <a:stretch>
                  <a:fillRect l="-2094" t="-6316" b="-2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265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  <p:bldP spid="6" grpId="0"/>
      <p:bldP spid="7" grpId="0"/>
      <p:bldP spid="8" grpId="0"/>
      <p:bldP spid="21" grpId="0"/>
      <p:bldP spid="22" grpId="0" animBg="1"/>
      <p:bldP spid="23" grpId="0" animBg="1"/>
      <p:bldP spid="24" grpId="0" animBg="1"/>
      <p:bldP spid="25" grpId="0" animBg="1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67569" y="136745"/>
            <a:ext cx="4622799" cy="78420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11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 </a:t>
            </a:r>
            <a:r>
              <a:rPr lang="ru-RU" sz="112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Дробно-рациональное неравенство.</a:t>
            </a:r>
            <a:r>
              <a:rPr lang="ru-RU" sz="2000" dirty="0" smtClean="0">
                <a:solidFill>
                  <a:srgbClr val="00B050"/>
                </a:solidFill>
              </a:rPr>
              <a:t/>
            </a:r>
            <a:br>
              <a:rPr lang="ru-RU" sz="2000" dirty="0" smtClean="0">
                <a:solidFill>
                  <a:srgbClr val="00B050"/>
                </a:solidFill>
              </a:rPr>
            </a:br>
            <a:endParaRPr lang="ru-RU" sz="20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81600" y="442488"/>
                <a:ext cx="5253426" cy="956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42488"/>
                <a:ext cx="5253426" cy="9569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93800" y="1524000"/>
                <a:ext cx="5978688" cy="956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ru-RU" sz="2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800" y="1524000"/>
                <a:ext cx="5978688" cy="9569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93800" y="2605512"/>
                <a:ext cx="7874271" cy="956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800" y="2605512"/>
                <a:ext cx="7874271" cy="9569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3800" y="3687024"/>
                <a:ext cx="5292731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800" y="3687024"/>
                <a:ext cx="5292731" cy="9017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91662" y="4768536"/>
                <a:ext cx="3864456" cy="978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662" y="4768536"/>
                <a:ext cx="3864456" cy="97821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91662" y="5746753"/>
                <a:ext cx="4480714" cy="962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662" y="5746753"/>
                <a:ext cx="4480714" cy="96269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196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35000" y="444500"/>
                <a:ext cx="7166449" cy="1004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−2)(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" y="444500"/>
                <a:ext cx="7166449" cy="100495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23900" y="1449455"/>
                <a:ext cx="3395225" cy="989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1449455"/>
                <a:ext cx="3395225" cy="98943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35000" y="2590800"/>
                <a:ext cx="4964116" cy="10534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−1)(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−2)(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3)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≠1;2;3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" y="2590800"/>
                <a:ext cx="4964116" cy="10534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>
            <a:off x="812800" y="4521200"/>
            <a:ext cx="83185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лок-схема: узел 8"/>
          <p:cNvSpPr/>
          <p:nvPr/>
        </p:nvSpPr>
        <p:spPr>
          <a:xfrm>
            <a:off x="5424236" y="4432304"/>
            <a:ext cx="108000" cy="108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031999" y="4476235"/>
            <a:ext cx="108000" cy="108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3687535" y="4463534"/>
            <a:ext cx="108000" cy="1080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7330135" y="4432302"/>
            <a:ext cx="108000" cy="108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91645" y="4229119"/>
            <a:ext cx="6853158" cy="324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/////////////////// ///////////////////////////                           ////////////////////////////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964929" y="4660902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929" y="4660902"/>
                <a:ext cx="37702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53905" y="4635500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3905" y="4635500"/>
                <a:ext cx="37702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42881" y="4635500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2881" y="4635500"/>
                <a:ext cx="37702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169415" y="4648201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9415" y="4648201"/>
                <a:ext cx="37702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180385" y="4051986"/>
                <a:ext cx="355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0385" y="4051986"/>
                <a:ext cx="35560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08252" y="4051986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252" y="4051986"/>
                <a:ext cx="42191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43775" y="4003073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775" y="4003073"/>
                <a:ext cx="42191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98285" y="4000670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285" y="4000670"/>
                <a:ext cx="421910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17210" y="4000670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7210" y="4000670"/>
                <a:ext cx="421910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485900" y="5943600"/>
                <a:ext cx="49858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(−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∞;0)∪(0;</m:t>
                    </m:r>
                    <m:d>
                      <m:dPr>
                        <m:begChr m:val=""/>
                        <m:endChr m:val="]"/>
                        <m:ctrlPr>
                          <a:rPr lang="ru-RU" sz="2800" b="0" i="1" smtClean="0"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∪(2;3)</m:t>
                    </m:r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0" y="5943600"/>
                <a:ext cx="4985852" cy="523220"/>
              </a:xfrm>
              <a:prstGeom prst="rect">
                <a:avLst/>
              </a:prstGeom>
              <a:blipFill rotWithShape="0">
                <a:blip r:embed="rId14"/>
                <a:stretch>
                  <a:fillRect l="-2567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7747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197535"/>
            <a:ext cx="4775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Дробно-рациональное неравенство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41900" y="197535"/>
                <a:ext cx="5751639" cy="1137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2−(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  <m:rad>
                            <m:radPr>
                              <m:degHide m:val="on"/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900" y="197535"/>
                <a:ext cx="5751639" cy="11375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51691" y="1335091"/>
                <a:ext cx="3617209" cy="568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Замена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691" y="1335091"/>
                <a:ext cx="3617209" cy="568169"/>
              </a:xfrm>
              <a:prstGeom prst="rect">
                <a:avLst/>
              </a:prstGeom>
              <a:blipFill rotWithShape="0">
                <a:blip r:embed="rId3"/>
                <a:stretch>
                  <a:fillRect l="-3541" t="-2151" b="-30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9100" y="1903260"/>
                <a:ext cx="3635162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2−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1903260"/>
                <a:ext cx="3635162" cy="90178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80100" y="1903259"/>
                <a:ext cx="3635162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−2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100" y="1903259"/>
                <a:ext cx="3635162" cy="9017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21371" y="2990009"/>
                <a:ext cx="7841057" cy="1004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−3(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−2)(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−2)(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371" y="2990009"/>
                <a:ext cx="7841057" cy="100495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47560" y="3943283"/>
                <a:ext cx="3178242" cy="10333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−2)(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0" y="3943283"/>
                <a:ext cx="3178242" cy="10333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1567" y="5155163"/>
                <a:ext cx="3989810" cy="989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−1)(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−3,5)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−2)(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67" y="5155163"/>
                <a:ext cx="3989810" cy="98943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74976" y="3988735"/>
                <a:ext cx="6322628" cy="10534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−1)(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−2)(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−3)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−3,5) ≤0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≠2;3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976" y="3988735"/>
                <a:ext cx="6322628" cy="105349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/>
          <p:nvPr/>
        </p:nvCxnSpPr>
        <p:spPr>
          <a:xfrm>
            <a:off x="4932304" y="5672679"/>
            <a:ext cx="6870700" cy="12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узел 14"/>
          <p:cNvSpPr/>
          <p:nvPr/>
        </p:nvSpPr>
        <p:spPr>
          <a:xfrm>
            <a:off x="6317285" y="5631379"/>
            <a:ext cx="108000" cy="1080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7831805" y="5625029"/>
            <a:ext cx="108000" cy="108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9349525" y="5625029"/>
            <a:ext cx="108000" cy="108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10759245" y="5615529"/>
            <a:ext cx="108000" cy="1080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933718" y="5399113"/>
            <a:ext cx="6981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/////////////////////                        ////////////////////////                       ///////////////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82772" y="5746711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772" y="5746711"/>
                <a:ext cx="37702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36193" y="5712843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193" y="5712843"/>
                <a:ext cx="37702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235614" y="5696504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614" y="5696504"/>
                <a:ext cx="37702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570579" y="5685379"/>
                <a:ext cx="553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3,5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0579" y="5685379"/>
                <a:ext cx="553357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48619" y="5189047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619" y="5189047"/>
                <a:ext cx="421910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950564" y="5214447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564" y="5214447"/>
                <a:ext cx="421910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48804" y="5166331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8804" y="5166331"/>
                <a:ext cx="421910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40518" y="5177999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0518" y="5177999"/>
                <a:ext cx="421910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1251213" y="5172681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1213" y="5172681"/>
                <a:ext cx="421910" cy="36933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26405" y="6219825"/>
                <a:ext cx="49441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t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(−∞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d>
                      <m:dPr>
                        <m:begChr m:val=""/>
                        <m:endChr m:val="]"/>
                        <m:ctrlPr>
                          <a:rPr lang="en-US" sz="28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∪(2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3)∪</m:t>
                    </m:r>
                    <m:d>
                      <m:dPr>
                        <m:begChr m:val="["/>
                        <m:endChr m:val=""/>
                        <m:ctrlPr>
                          <a:rPr lang="en-US" sz="28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3,5</m:t>
                        </m:r>
                        <m:r>
                          <a:rPr 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+∞)</m:t>
                        </m:r>
                      </m:e>
                    </m:d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405" y="6219825"/>
                <a:ext cx="4944174" cy="523220"/>
              </a:xfrm>
              <a:prstGeom prst="rect">
                <a:avLst/>
              </a:prstGeom>
              <a:blipFill rotWithShape="0">
                <a:blip r:embed="rId19"/>
                <a:stretch>
                  <a:fillRect l="-2589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64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1" grpId="0"/>
      <p:bldP spid="12" grpId="0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Ромбовидная сетка, 16 х 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16308542_TF03031015.potx" id="{0A727C4B-544D-4288-9BF7-2D6FAFA96F04}" vid="{F53E4634-F5A1-4F7B-A57E-D4ECF71AE968}"/>
    </a:ext>
  </a:extLst>
</a:theme>
</file>

<file path=ppt/theme/theme2.xml><?xml version="1.0" encoding="utf-8"?>
<a:theme xmlns:a="http://schemas.openxmlformats.org/drawingml/2006/main" name="Тема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Деловая презентация с ромбовидной сеткой (широкоэкранный формат)</Template>
  <TotalTime>972</TotalTime>
  <Words>2161</Words>
  <Application>Microsoft Office PowerPoint</Application>
  <PresentationFormat>Произвольный</PresentationFormat>
  <Paragraphs>163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Ромбовидная сетка, 16 х 9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Дробно-рациональное неравенство.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Мартынюк</dc:creator>
  <cp:lastModifiedBy>Administrator</cp:lastModifiedBy>
  <cp:revision>97</cp:revision>
  <cp:lastPrinted>2019-11-28T17:57:08Z</cp:lastPrinted>
  <dcterms:created xsi:type="dcterms:W3CDTF">2019-11-21T15:38:20Z</dcterms:created>
  <dcterms:modified xsi:type="dcterms:W3CDTF">2024-09-04T20:22:52Z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